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331" r:id="rId4"/>
    <p:sldId id="332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257" r:id="rId23"/>
    <p:sldId id="311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307" r:id="rId45"/>
    <p:sldId id="309" r:id="rId46"/>
    <p:sldId id="310" r:id="rId47"/>
    <p:sldId id="308" r:id="rId48"/>
    <p:sldId id="312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6" r:id="rId57"/>
    <p:sldId id="287" r:id="rId58"/>
    <p:sldId id="285" r:id="rId59"/>
    <p:sldId id="313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70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6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61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575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70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728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18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2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12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68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5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540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3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68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5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61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93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4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10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3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89D692-2AA0-4E8D-81FB-92B1C0196AA1}" type="slidenum">
              <a:rPr lang="en-US" smtClean="0">
                <a:solidFill>
                  <a:srgbClr val="637052"/>
                </a:solidFill>
              </a:rPr>
              <a:pPr/>
              <a:t>‹#›</a:t>
            </a:fld>
            <a:endParaRPr lang="en-US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54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9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1A8FC97-4AD8-427F-BD1D-BD95A79178AE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89D692-2AA0-4E8D-81FB-92B1C0196AA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48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3CD7605-89BB-44BD-B04E-E86D9F429C0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53D6127-E1DC-4570-879C-783C2D0666E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8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pandas.pydata.org/pandas-docs/stable/user_guide/advanced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downloader.figshare.com/files/2292172" TargetMode="External"/><Relationship Id="rId2" Type="http://schemas.openxmlformats.org/officeDocument/2006/relationships/hyperlink" Target="https://datacarpentry.org/python-ecology-lesson/03-index-slice-subset/index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5091979/why-is-vectorization-faster-in-general-than-loops" TargetMode="External"/><Relationship Id="rId2" Type="http://schemas.openxmlformats.org/officeDocument/2006/relationships/hyperlink" Target="https://www.experfy.com/blog/why-you-should-forget-loops-and-embrace-vectorization-for-data-science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Python + Data Analysis +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2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/ Output with </a:t>
            </a:r>
            <a:r>
              <a:rPr lang="en-US" dirty="0" err="1" smtClean="0"/>
              <a:t>Numpy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750" t="38884" r="11146" b="12203"/>
          <a:stretch/>
        </p:blipFill>
        <p:spPr>
          <a:xfrm>
            <a:off x="2526030" y="1879599"/>
            <a:ext cx="7200900" cy="43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Numpy.save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667" t="44997" r="14375" b="15168"/>
          <a:stretch/>
        </p:blipFill>
        <p:spPr>
          <a:xfrm>
            <a:off x="2278380" y="1879600"/>
            <a:ext cx="7696200" cy="44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81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Numpy.save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437" t="35919" r="11146" b="12945"/>
          <a:stretch/>
        </p:blipFill>
        <p:spPr>
          <a:xfrm>
            <a:off x="2552700" y="1943099"/>
            <a:ext cx="6616700" cy="4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874564" y="1841680"/>
            <a:ext cx="6707318" cy="4453212"/>
            <a:chOff x="2874564" y="1841680"/>
            <a:chExt cx="6707318" cy="44532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42888" t="31165" r="12218" b="14161"/>
            <a:stretch/>
          </p:blipFill>
          <p:spPr>
            <a:xfrm>
              <a:off x="2874564" y="1841680"/>
              <a:ext cx="6503832" cy="445321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375042" y="1841680"/>
              <a:ext cx="3206840" cy="9272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9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Columns &amp; Rows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69178" y="1878015"/>
            <a:ext cx="9186502" cy="4432633"/>
            <a:chOff x="2327211" y="1890894"/>
            <a:chExt cx="9186502" cy="4432633"/>
          </a:xfrm>
        </p:grpSpPr>
        <p:grpSp>
          <p:nvGrpSpPr>
            <p:cNvPr id="6" name="Group 5"/>
            <p:cNvGrpSpPr/>
            <p:nvPr/>
          </p:nvGrpSpPr>
          <p:grpSpPr>
            <a:xfrm>
              <a:off x="2327211" y="1890894"/>
              <a:ext cx="6044129" cy="4432633"/>
              <a:chOff x="3164339" y="1871492"/>
              <a:chExt cx="5280338" cy="387248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44683" t="31729" r="12007" b="14537"/>
              <a:stretch/>
            </p:blipFill>
            <p:spPr>
              <a:xfrm>
                <a:off x="3164339" y="1871492"/>
                <a:ext cx="5280338" cy="3683358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5473521" y="1871492"/>
                <a:ext cx="309093" cy="3872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45845" t="35862" r="34190" b="30870"/>
            <a:stretch/>
          </p:blipFill>
          <p:spPr>
            <a:xfrm>
              <a:off x="8538693" y="1890894"/>
              <a:ext cx="2975020" cy="2787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095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Unary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535" t="36049" r="17395" b="16791"/>
          <a:stretch/>
        </p:blipFill>
        <p:spPr>
          <a:xfrm>
            <a:off x="3254491" y="1931831"/>
            <a:ext cx="5743977" cy="434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7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Universal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225" t="35111" r="17289" b="22432"/>
          <a:stretch/>
        </p:blipFill>
        <p:spPr>
          <a:xfrm>
            <a:off x="3132141" y="1893193"/>
            <a:ext cx="5988678" cy="426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19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Universal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688" t="38884" r="27083" b="22578"/>
          <a:stretch/>
        </p:blipFill>
        <p:spPr>
          <a:xfrm>
            <a:off x="3789680" y="1892300"/>
            <a:ext cx="4673600" cy="43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4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&amp; Statistical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437" t="32584" r="10834" b="21283"/>
          <a:stretch/>
        </p:blipFill>
        <p:spPr>
          <a:xfrm>
            <a:off x="2360930" y="1917700"/>
            <a:ext cx="7531100" cy="42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30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Subsetting</a:t>
            </a:r>
            <a:r>
              <a:rPr lang="en-US" dirty="0" smtClean="0"/>
              <a:t> Arrays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659380" y="1866900"/>
            <a:ext cx="6934200" cy="4445000"/>
            <a:chOff x="2659380" y="1866900"/>
            <a:chExt cx="6934200" cy="4445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43750" t="38698" r="13229" b="13316"/>
            <a:stretch/>
          </p:blipFill>
          <p:spPr>
            <a:xfrm>
              <a:off x="2659380" y="1866900"/>
              <a:ext cx="6934200" cy="434856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019800" y="1866900"/>
              <a:ext cx="355600" cy="4445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988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Dataframe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098" name="Picture 2" descr="Python Pandas Tutorial: A Complete Introduction for Beginner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06" y="2253042"/>
            <a:ext cx="8443947" cy="32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463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Concatenating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34" t="44257" r="14271" b="21282"/>
          <a:stretch/>
        </p:blipFill>
        <p:spPr>
          <a:xfrm>
            <a:off x="2209800" y="1879600"/>
            <a:ext cx="8945880" cy="434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01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12" t="33325" r="10521" b="17762"/>
          <a:stretch/>
        </p:blipFill>
        <p:spPr>
          <a:xfrm>
            <a:off x="2468880" y="1943099"/>
            <a:ext cx="7315200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6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about Pandas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https://pandas.pydata.org/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98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in Python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503044" y="1917663"/>
            <a:ext cx="7246871" cy="4405863"/>
            <a:chOff x="2463800" y="1737360"/>
            <a:chExt cx="5613400" cy="3729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43230" t="31657" r="10728" b="14428"/>
            <a:stretch/>
          </p:blipFill>
          <p:spPr>
            <a:xfrm>
              <a:off x="2463800" y="1737360"/>
              <a:ext cx="5613400" cy="36957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800203" y="5322094"/>
              <a:ext cx="940594" cy="145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136606" y="5322094"/>
              <a:ext cx="940594" cy="145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948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204" t="31165" r="10740" b="18483"/>
          <a:stretch/>
        </p:blipFill>
        <p:spPr>
          <a:xfrm>
            <a:off x="2443121" y="1814634"/>
            <a:ext cx="7366717" cy="45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7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 of Pandas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352" t="37741" r="11267" b="51738"/>
          <a:stretch/>
        </p:blipFill>
        <p:spPr>
          <a:xfrm>
            <a:off x="3658326" y="1941496"/>
            <a:ext cx="3241338" cy="1043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261" t="57093" r="39788" b="32198"/>
          <a:stretch/>
        </p:blipFill>
        <p:spPr>
          <a:xfrm>
            <a:off x="185320" y="3070985"/>
            <a:ext cx="3241338" cy="1223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0880" t="74378" r="11796" b="17355"/>
          <a:stretch/>
        </p:blipFill>
        <p:spPr>
          <a:xfrm>
            <a:off x="4899096" y="3887017"/>
            <a:ext cx="4001135" cy="1073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3732" t="55214" r="39251" b="36895"/>
          <a:stretch/>
        </p:blipFill>
        <p:spPr>
          <a:xfrm>
            <a:off x="7674638" y="1931832"/>
            <a:ext cx="4001135" cy="1043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0151" t="37796" r="11267" b="56944"/>
          <a:stretch/>
        </p:blipFill>
        <p:spPr>
          <a:xfrm>
            <a:off x="5996041" y="3092140"/>
            <a:ext cx="4001135" cy="636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0485" t="71967" r="11267" b="22021"/>
          <a:stretch/>
        </p:blipFill>
        <p:spPr>
          <a:xfrm>
            <a:off x="185320" y="4506653"/>
            <a:ext cx="4154228" cy="7695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2359" t="73062" r="13486" b="22992"/>
          <a:stretch/>
        </p:blipFill>
        <p:spPr>
          <a:xfrm>
            <a:off x="259115" y="2139356"/>
            <a:ext cx="3011724" cy="4719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155" t="55621" r="39454" b="37803"/>
          <a:stretch/>
        </p:blipFill>
        <p:spPr>
          <a:xfrm>
            <a:off x="7996609" y="4986012"/>
            <a:ext cx="4001135" cy="919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70387" t="35486" r="11162" b="58440"/>
          <a:stretch/>
        </p:blipFill>
        <p:spPr>
          <a:xfrm>
            <a:off x="3138581" y="5454100"/>
            <a:ext cx="4280829" cy="7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 in Pandas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098" t="36801" r="10634" b="15664"/>
          <a:stretch/>
        </p:blipFill>
        <p:spPr>
          <a:xfrm>
            <a:off x="2288575" y="1918952"/>
            <a:ext cx="7675809" cy="44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76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&amp;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993" t="39619" r="10317" b="12658"/>
          <a:stretch/>
        </p:blipFill>
        <p:spPr>
          <a:xfrm>
            <a:off x="2305317" y="1788875"/>
            <a:ext cx="7843235" cy="45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5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&amp;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423" t="46571" r="13063" b="26749"/>
          <a:stretch/>
        </p:blipFill>
        <p:spPr>
          <a:xfrm>
            <a:off x="1510630" y="1983349"/>
            <a:ext cx="9231699" cy="33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44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944" t="33043" r="11584" b="22616"/>
          <a:stretch/>
        </p:blipFill>
        <p:spPr>
          <a:xfrm>
            <a:off x="2275696" y="1854557"/>
            <a:ext cx="7701567" cy="43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5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and Pandas are best friends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DF is a collection of arrays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Pandas manipulates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But mathematical calculations are done by </a:t>
            </a:r>
            <a:r>
              <a:rPr lang="en-US" dirty="0" err="1" smtClean="0"/>
              <a:t>Numpy</a:t>
            </a:r>
            <a:r>
              <a:rPr lang="en-US" dirty="0" smtClean="0"/>
              <a:t> on arrays and each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54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733" t="32667" r="11584" b="17919"/>
          <a:stretch/>
        </p:blipFill>
        <p:spPr>
          <a:xfrm>
            <a:off x="2616987" y="1957587"/>
            <a:ext cx="7018986" cy="43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6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014" t="32292" r="15916" b="16415"/>
          <a:stretch/>
        </p:blipFill>
        <p:spPr>
          <a:xfrm>
            <a:off x="3383280" y="1815921"/>
            <a:ext cx="5486400" cy="451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1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627" t="32667" r="12430" b="16228"/>
          <a:stretch/>
        </p:blipFill>
        <p:spPr>
          <a:xfrm>
            <a:off x="2709033" y="1828800"/>
            <a:ext cx="6834894" cy="44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96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261" t="37552" r="10845" b="14913"/>
          <a:stretch/>
        </p:blipFill>
        <p:spPr>
          <a:xfrm>
            <a:off x="2404485" y="1867437"/>
            <a:ext cx="7443989" cy="44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9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</a:t>
            </a:r>
            <a:r>
              <a:rPr lang="en-US" dirty="0" err="1" smtClean="0"/>
              <a:t>Dataframe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204" t="34171" r="11056" b="20361"/>
          <a:stretch/>
        </p:blipFill>
        <p:spPr>
          <a:xfrm>
            <a:off x="2269257" y="1841679"/>
            <a:ext cx="7714445" cy="43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54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</a:t>
            </a:r>
            <a:r>
              <a:rPr lang="en-US" dirty="0" err="1" smtClean="0"/>
              <a:t>Dataframe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697" t="34171" r="15599" b="14160"/>
          <a:stretch/>
        </p:blipFill>
        <p:spPr>
          <a:xfrm>
            <a:off x="3363961" y="1790163"/>
            <a:ext cx="5525038" cy="44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85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838" t="33607" r="11796" b="15476"/>
          <a:stretch/>
        </p:blipFill>
        <p:spPr>
          <a:xfrm>
            <a:off x="2655623" y="1828800"/>
            <a:ext cx="6941713" cy="44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24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Panel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317" t="32104" r="12746" b="16979"/>
          <a:stretch/>
        </p:blipFill>
        <p:spPr>
          <a:xfrm>
            <a:off x="2743200" y="1790163"/>
            <a:ext cx="6606862" cy="45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35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87" t="42626" r="10951" b="20173"/>
          <a:stretch/>
        </p:blipFill>
        <p:spPr>
          <a:xfrm>
            <a:off x="1663820" y="1918951"/>
            <a:ext cx="8925320" cy="40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48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wise function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204" t="31728" r="10529" b="19422"/>
          <a:stretch/>
        </p:blipFill>
        <p:spPr>
          <a:xfrm>
            <a:off x="2378727" y="1841679"/>
            <a:ext cx="7495506" cy="444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8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938" t="35549" r="12708" b="26285"/>
          <a:stretch/>
        </p:blipFill>
        <p:spPr>
          <a:xfrm>
            <a:off x="3605530" y="2413000"/>
            <a:ext cx="50419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74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wise function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105" t="30976" r="12958" b="17919"/>
          <a:stretch/>
        </p:blipFill>
        <p:spPr>
          <a:xfrm>
            <a:off x="2868124" y="1814634"/>
            <a:ext cx="6516711" cy="44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8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or Column wise function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781" t="37177" r="10951" b="16227"/>
          <a:stretch/>
        </p:blipFill>
        <p:spPr>
          <a:xfrm>
            <a:off x="2346531" y="1854559"/>
            <a:ext cx="7559898" cy="42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wise function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676" t="32292" r="10423" b="17543"/>
          <a:stretch/>
        </p:blipFill>
        <p:spPr>
          <a:xfrm>
            <a:off x="2459865" y="1814634"/>
            <a:ext cx="7431110" cy="44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13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133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Index is like an address, that’s how any data point across the </a:t>
            </a:r>
            <a:r>
              <a:rPr lang="en-US" dirty="0" err="1"/>
              <a:t>dataframe</a:t>
            </a:r>
            <a:r>
              <a:rPr lang="en-US" dirty="0"/>
              <a:t> or series can be accessed. Rows and columns both have indexes, rows indices are called as index and for columns its general column names.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08" y="2859110"/>
            <a:ext cx="6734943" cy="296019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5844624"/>
            <a:ext cx="10058400" cy="10133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What is A</a:t>
            </a:r>
            <a:r>
              <a:rPr lang="en-US" baseline="-25000" dirty="0" smtClean="0"/>
              <a:t>2,3</a:t>
            </a:r>
            <a:r>
              <a:rPr lang="en-US" dirty="0" smtClean="0"/>
              <a:t>? B</a:t>
            </a:r>
            <a:r>
              <a:rPr lang="en-US" baseline="-25000" dirty="0" smtClean="0"/>
              <a:t>1,1</a:t>
            </a:r>
            <a:r>
              <a:rPr lang="en-US" dirty="0" smtClean="0"/>
              <a:t>? C</a:t>
            </a:r>
            <a:r>
              <a:rPr lang="en-US" baseline="-25000" dirty="0" smtClean="0"/>
              <a:t>3,2</a:t>
            </a:r>
            <a:r>
              <a:rPr lang="en-US" dirty="0" smtClean="0"/>
              <a:t>? D</a:t>
            </a:r>
            <a:r>
              <a:rPr lang="en-US" baseline="-25000" dirty="0" smtClean="0"/>
              <a:t>2,2</a:t>
            </a:r>
            <a:r>
              <a:rPr lang="en-US" dirty="0" smtClean="0"/>
              <a:t>?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669644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88"/>
          <a:stretch/>
        </p:blipFill>
        <p:spPr bwMode="auto">
          <a:xfrm>
            <a:off x="7105789" y="1845734"/>
            <a:ext cx="4910200" cy="440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Similarly for a dataset –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Sr. No. is the index i.e. which column is at which position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And total number of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73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is NOT a separate column in DF</a:t>
            </a:r>
            <a:endParaRPr lang="en-US" dirty="0"/>
          </a:p>
        </p:txBody>
      </p:sp>
      <p:pic>
        <p:nvPicPr>
          <p:cNvPr id="307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6" y="2061525"/>
            <a:ext cx="11559968" cy="36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61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 – Normal and Hierarchical / Multi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Normal – The address (what we saw in previous slides)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Hierarchical – </a:t>
            </a:r>
            <a:r>
              <a:rPr lang="en-US" dirty="0"/>
              <a:t>array of tuples where each tuple is unique</a:t>
            </a:r>
            <a:r>
              <a:rPr lang="en-US" dirty="0" smtClean="0"/>
              <a:t>. </a:t>
            </a:r>
            <a:r>
              <a:rPr lang="en-US" dirty="0"/>
              <a:t>OR incorporate multiple index levels within a single index.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https://pandas.pydata.org/pandas-docs/stable/user_guide/advanced.html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92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Multi – Index is useful?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782" t="13128" r="25634" b="47980"/>
          <a:stretch/>
        </p:blipFill>
        <p:spPr>
          <a:xfrm>
            <a:off x="115593" y="1853041"/>
            <a:ext cx="6046661" cy="283822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126480" y="1854558"/>
            <a:ext cx="6065520" cy="3008990"/>
            <a:chOff x="2958573" y="2521095"/>
            <a:chExt cx="5666706" cy="26581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7465" t="10685" r="26056" b="75662"/>
            <a:stretch/>
          </p:blipFill>
          <p:spPr>
            <a:xfrm>
              <a:off x="2958574" y="2521095"/>
              <a:ext cx="5666705" cy="9358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7465" t="50569" r="26056" b="24306"/>
            <a:stretch/>
          </p:blipFill>
          <p:spPr>
            <a:xfrm>
              <a:off x="2958573" y="3456959"/>
              <a:ext cx="5666705" cy="1722241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>
          <a:xfrm>
            <a:off x="6126480" y="1853041"/>
            <a:ext cx="0" cy="3302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34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Reindexing</a:t>
            </a:r>
            <a:r>
              <a:rPr lang="en-US" dirty="0" smtClean="0"/>
              <a:t> - Alignment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014" t="32480" r="14648" b="17730"/>
          <a:stretch/>
        </p:blipFill>
        <p:spPr>
          <a:xfrm>
            <a:off x="3206839" y="1827513"/>
            <a:ext cx="5756857" cy="44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Reindexing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740" t="31164" r="13275" b="15665"/>
          <a:stretch/>
        </p:blipFill>
        <p:spPr>
          <a:xfrm>
            <a:off x="3041990" y="1801755"/>
            <a:ext cx="6168980" cy="44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5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Operations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584" t="41661" r="13021" b="17577"/>
          <a:stretch/>
        </p:blipFill>
        <p:spPr>
          <a:xfrm>
            <a:off x="2354580" y="1943100"/>
            <a:ext cx="7543800" cy="40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35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Reindexing</a:t>
            </a:r>
            <a:r>
              <a:rPr lang="en-US" dirty="0" smtClean="0"/>
              <a:t> to align with other objects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950" t="32103" r="11796" b="18671"/>
          <a:stretch/>
        </p:blipFill>
        <p:spPr>
          <a:xfrm>
            <a:off x="2674942" y="1775997"/>
            <a:ext cx="6903076" cy="45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1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Filling while </a:t>
            </a:r>
            <a:r>
              <a:rPr lang="en-US" dirty="0" err="1" smtClean="0"/>
              <a:t>reindexing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416" t="43377" r="11056" b="24307"/>
          <a:stretch/>
        </p:blipFill>
        <p:spPr>
          <a:xfrm>
            <a:off x="1834295" y="2189407"/>
            <a:ext cx="8584370" cy="34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5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Filling while </a:t>
            </a:r>
            <a:r>
              <a:rPr lang="en-US" dirty="0" err="1" smtClean="0"/>
              <a:t>reindexing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155" t="31165" r="13381" b="16228"/>
          <a:stretch/>
        </p:blipFill>
        <p:spPr>
          <a:xfrm>
            <a:off x="2926079" y="1827513"/>
            <a:ext cx="6400801" cy="44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11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on filling while </a:t>
            </a:r>
            <a:r>
              <a:rPr lang="en-US" dirty="0" err="1" smtClean="0"/>
              <a:t>reindexing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260" t="37928" r="13592" b="13785"/>
          <a:stretch/>
        </p:blipFill>
        <p:spPr>
          <a:xfrm>
            <a:off x="2732896" y="1918951"/>
            <a:ext cx="6787167" cy="43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18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105" t="32292" r="12007" b="30694"/>
          <a:stretch/>
        </p:blipFill>
        <p:spPr>
          <a:xfrm>
            <a:off x="1972619" y="2047740"/>
            <a:ext cx="8307722" cy="40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87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a .csv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274" t="38116" r="16021" b="17543"/>
          <a:stretch/>
        </p:blipFill>
        <p:spPr>
          <a:xfrm>
            <a:off x="2964716" y="1854558"/>
            <a:ext cx="6323528" cy="441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46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 column as index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479" t="38492" r="14331" b="16415"/>
          <a:stretch/>
        </p:blipFill>
        <p:spPr>
          <a:xfrm>
            <a:off x="2713578" y="1841679"/>
            <a:ext cx="6825804" cy="44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2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datacarpentry.org/python-ecology-lesson/03-index-slice-subset/index.html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Download data from - </a:t>
            </a:r>
            <a:r>
              <a:rPr lang="en-US" u="sng" dirty="0">
                <a:hlinkClick r:id="rId3"/>
              </a:rPr>
              <a:t>https://ndownloader.figshare.com/files/2292172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2442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vectorization is faster?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>
                <a:hlinkClick r:id="rId2"/>
              </a:rPr>
              <a:t>https://www.experfy.com/blog/why-you-should-forget-loops-and-embrace-vectorization-for-data-science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Reason - </a:t>
            </a:r>
            <a:r>
              <a:rPr lang="en-US" dirty="0">
                <a:hlinkClick r:id="rId3"/>
              </a:rPr>
              <a:t>https://stackoverflow.com/questions/35091979/why-is-vectorization-faster-in-general-than-loops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15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type conversion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838" t="32104" r="10529" b="17167"/>
          <a:stretch/>
        </p:blipFill>
        <p:spPr>
          <a:xfrm>
            <a:off x="2616986" y="1880315"/>
            <a:ext cx="7018987" cy="43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4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Ndarray</a:t>
            </a:r>
            <a:r>
              <a:rPr lang="en-US" dirty="0" smtClean="0"/>
              <a:t> Object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750" t="32584" r="10937" b="16280"/>
          <a:stretch/>
        </p:blipFill>
        <p:spPr>
          <a:xfrm>
            <a:off x="2501900" y="1854200"/>
            <a:ext cx="6908800" cy="43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59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header names to columns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754" t="40746" r="17289" b="18107"/>
          <a:stretch/>
        </p:blipFill>
        <p:spPr>
          <a:xfrm>
            <a:off x="2977595" y="1880315"/>
            <a:ext cx="6297770" cy="44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5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Skip rows in a </a:t>
            </a:r>
            <a:r>
              <a:rPr lang="en-US" dirty="0" err="1" smtClean="0"/>
              <a:t>dataframe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810" t="39807" r="18451" b="20549"/>
          <a:stretch/>
        </p:blipFill>
        <p:spPr>
          <a:xfrm>
            <a:off x="3080627" y="1828801"/>
            <a:ext cx="6091706" cy="44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03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310" t="32293" r="11056" b="15475"/>
          <a:stretch/>
        </p:blipFill>
        <p:spPr>
          <a:xfrm>
            <a:off x="2591229" y="1764405"/>
            <a:ext cx="7070502" cy="45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891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columns and rows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45" t="36426" r="18768" b="25058"/>
          <a:stretch/>
        </p:blipFill>
        <p:spPr>
          <a:xfrm>
            <a:off x="2636304" y="1867436"/>
            <a:ext cx="6980351" cy="42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33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810" t="36238" r="18662" b="11154"/>
          <a:stretch/>
        </p:blipFill>
        <p:spPr>
          <a:xfrm>
            <a:off x="3814722" y="1814634"/>
            <a:ext cx="4623515" cy="44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90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Dropping rows and columns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486" t="35674" r="16444" b="14912"/>
          <a:stretch/>
        </p:blipFill>
        <p:spPr>
          <a:xfrm>
            <a:off x="3278317" y="1788875"/>
            <a:ext cx="5696325" cy="451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4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missing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155" t="30789" r="15704" b="19046"/>
          <a:stretch/>
        </p:blipFill>
        <p:spPr>
          <a:xfrm>
            <a:off x="2964716" y="1828800"/>
            <a:ext cx="6323527" cy="444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48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out missing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106" t="32855" r="15916" b="21488"/>
          <a:stretch/>
        </p:blipFill>
        <p:spPr>
          <a:xfrm>
            <a:off x="2687820" y="1788876"/>
            <a:ext cx="6877319" cy="452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92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out missing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894" t="32292" r="15916" b="19421"/>
          <a:stretch/>
        </p:blipFill>
        <p:spPr>
          <a:xfrm>
            <a:off x="2932519" y="1854558"/>
            <a:ext cx="6387921" cy="44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545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&amp; merging datasets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739" t="41310" r="14120" b="40841"/>
          <a:stretch/>
        </p:blipFill>
        <p:spPr>
          <a:xfrm>
            <a:off x="1618874" y="2228045"/>
            <a:ext cx="9015212" cy="22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3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13" t="36475" r="11979" b="20727"/>
          <a:stretch/>
        </p:blipFill>
        <p:spPr>
          <a:xfrm>
            <a:off x="2545080" y="2057400"/>
            <a:ext cx="7162800" cy="38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91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and merging datasets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211" t="36801" r="15916" b="21864"/>
          <a:stretch/>
        </p:blipFill>
        <p:spPr>
          <a:xfrm>
            <a:off x="2475319" y="1853270"/>
            <a:ext cx="7302321" cy="43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69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and merging datasets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788" t="31540" r="16232" b="16040"/>
          <a:stretch/>
        </p:blipFill>
        <p:spPr>
          <a:xfrm>
            <a:off x="3119263" y="1775997"/>
            <a:ext cx="6014434" cy="45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876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Concatenating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154" t="42062" r="13803" b="19046"/>
          <a:stretch/>
        </p:blipFill>
        <p:spPr>
          <a:xfrm>
            <a:off x="2011679" y="1880315"/>
            <a:ext cx="8229601" cy="428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1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duplicates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260" t="34922" r="13592" b="14725"/>
          <a:stretch/>
        </p:blipFill>
        <p:spPr>
          <a:xfrm>
            <a:off x="2803731" y="1828798"/>
            <a:ext cx="6645498" cy="44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12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duplicates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049" t="34546" r="13592" b="19609"/>
          <a:stretch/>
        </p:blipFill>
        <p:spPr>
          <a:xfrm>
            <a:off x="2481759" y="1906073"/>
            <a:ext cx="7289442" cy="44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79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Dicretization</a:t>
            </a:r>
            <a:r>
              <a:rPr lang="en-US" dirty="0" smtClean="0"/>
              <a:t> and Binning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260" t="33983" r="12852" b="12470"/>
          <a:stretch/>
        </p:blipFill>
        <p:spPr>
          <a:xfrm>
            <a:off x="2984035" y="1854558"/>
            <a:ext cx="6284890" cy="44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93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 and Binning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479" t="37739" r="14014" b="13905"/>
          <a:stretch/>
        </p:blipFill>
        <p:spPr>
          <a:xfrm>
            <a:off x="2898032" y="1854558"/>
            <a:ext cx="6456896" cy="44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722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4400" dirty="0" smtClean="0">
              <a:solidFill>
                <a:srgbClr val="FF0000"/>
              </a:solidFill>
            </a:endParaRPr>
          </a:p>
          <a:p>
            <a:pPr algn="ctr"/>
            <a:endParaRPr lang="en-US" sz="4400" dirty="0">
              <a:solidFill>
                <a:srgbClr val="FF0000"/>
              </a:solidFill>
            </a:endParaRPr>
          </a:p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Thank you!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6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Objects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13" t="35919" r="10207" b="16095"/>
          <a:stretch/>
        </p:blipFill>
        <p:spPr>
          <a:xfrm>
            <a:off x="2489200" y="1854200"/>
            <a:ext cx="7721600" cy="443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Objects -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605" t="33696" r="10207" b="17577"/>
          <a:stretch/>
        </p:blipFill>
        <p:spPr>
          <a:xfrm>
            <a:off x="2335530" y="1866900"/>
            <a:ext cx="7581900" cy="44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072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416</Words>
  <Application>Microsoft Office PowerPoint</Application>
  <PresentationFormat>Widescreen</PresentationFormat>
  <Paragraphs>98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Wingdings</vt:lpstr>
      <vt:lpstr>Retrospect</vt:lpstr>
      <vt:lpstr>1_Retrospect</vt:lpstr>
      <vt:lpstr>Pandas </vt:lpstr>
      <vt:lpstr>What is a Dataframe?</vt:lpstr>
      <vt:lpstr>Numpy and Pandas are best friends</vt:lpstr>
      <vt:lpstr>Numpy</vt:lpstr>
      <vt:lpstr>Numpy Operations</vt:lpstr>
      <vt:lpstr>Ndarray Object</vt:lpstr>
      <vt:lpstr>Array Function</vt:lpstr>
      <vt:lpstr>Data Type Objects</vt:lpstr>
      <vt:lpstr>Data Type Objects - Parameters</vt:lpstr>
      <vt:lpstr>Input / Output with Numpy</vt:lpstr>
      <vt:lpstr>Numpy.save</vt:lpstr>
      <vt:lpstr>Numpy.save</vt:lpstr>
      <vt:lpstr>NumPy Arrays</vt:lpstr>
      <vt:lpstr>Selecting Columns &amp; Rows</vt:lpstr>
      <vt:lpstr>Unary Functions</vt:lpstr>
      <vt:lpstr>Binary Universal Functions</vt:lpstr>
      <vt:lpstr>Binary Universal Functions</vt:lpstr>
      <vt:lpstr>Mathematical &amp; Statistical Functions</vt:lpstr>
      <vt:lpstr>Subsetting Arrays</vt:lpstr>
      <vt:lpstr>Concatenating Numpy Arrays</vt:lpstr>
      <vt:lpstr>Pandas</vt:lpstr>
      <vt:lpstr>Everything about Pandas</vt:lpstr>
      <vt:lpstr>Pandas in Python</vt:lpstr>
      <vt:lpstr>Data Analysis</vt:lpstr>
      <vt:lpstr>Key Features of Pandas</vt:lpstr>
      <vt:lpstr>Data Structures in Pandas</vt:lpstr>
      <vt:lpstr>Dimension &amp; Description</vt:lpstr>
      <vt:lpstr>Dimension &amp; Description</vt:lpstr>
      <vt:lpstr>Mutability</vt:lpstr>
      <vt:lpstr>Series</vt:lpstr>
      <vt:lpstr>Series</vt:lpstr>
      <vt:lpstr>Series</vt:lpstr>
      <vt:lpstr>Dataframe</vt:lpstr>
      <vt:lpstr>Features of Dataframe</vt:lpstr>
      <vt:lpstr>Pandas Dataframe</vt:lpstr>
      <vt:lpstr>Panel</vt:lpstr>
      <vt:lpstr>Pandas Panel</vt:lpstr>
      <vt:lpstr>Function Application</vt:lpstr>
      <vt:lpstr>Table wise function application</vt:lpstr>
      <vt:lpstr>Table wise function application</vt:lpstr>
      <vt:lpstr>Row or Column wise function application</vt:lpstr>
      <vt:lpstr>Element wise function application</vt:lpstr>
      <vt:lpstr>Indexing</vt:lpstr>
      <vt:lpstr>Indexing</vt:lpstr>
      <vt:lpstr>Index is NOT a separate column in DF</vt:lpstr>
      <vt:lpstr>Indexing – Normal and Hierarchical / Multi Indexing</vt:lpstr>
      <vt:lpstr>When Multi – Index is useful?</vt:lpstr>
      <vt:lpstr>Reindexing - Alignment</vt:lpstr>
      <vt:lpstr>Reindexing</vt:lpstr>
      <vt:lpstr>Reindexing to align with other objects</vt:lpstr>
      <vt:lpstr>Filling while reindexing</vt:lpstr>
      <vt:lpstr>Filling while reindexing</vt:lpstr>
      <vt:lpstr>Limits on filling while reindexing</vt:lpstr>
      <vt:lpstr>Renaming</vt:lpstr>
      <vt:lpstr>Read a .csv file</vt:lpstr>
      <vt:lpstr>Mark column as index column</vt:lpstr>
      <vt:lpstr>Slicing</vt:lpstr>
      <vt:lpstr>Why vectorization is faster?</vt:lpstr>
      <vt:lpstr>Column type conversion</vt:lpstr>
      <vt:lpstr>Assign header names to columns</vt:lpstr>
      <vt:lpstr>Skip rows in a dataframe</vt:lpstr>
      <vt:lpstr>Referencing</vt:lpstr>
      <vt:lpstr>Selecting columns and rows</vt:lpstr>
      <vt:lpstr>Filtering</vt:lpstr>
      <vt:lpstr>Dropping rows and columns</vt:lpstr>
      <vt:lpstr>Handling missing data</vt:lpstr>
      <vt:lpstr>Filtering out missing data</vt:lpstr>
      <vt:lpstr>Filtering out missing data</vt:lpstr>
      <vt:lpstr>Combining &amp; merging datasets</vt:lpstr>
      <vt:lpstr>Combining and merging datasets</vt:lpstr>
      <vt:lpstr>Combining and merging datasets</vt:lpstr>
      <vt:lpstr>Concatenating dataframes</vt:lpstr>
      <vt:lpstr>Removing duplicates</vt:lpstr>
      <vt:lpstr>Removing duplicates</vt:lpstr>
      <vt:lpstr>Dicretization and Binning</vt:lpstr>
      <vt:lpstr>Discretization and Binning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 </dc:title>
  <dc:creator>This Pc</dc:creator>
  <cp:lastModifiedBy>This Pc</cp:lastModifiedBy>
  <cp:revision>13</cp:revision>
  <dcterms:created xsi:type="dcterms:W3CDTF">2020-07-27T19:31:35Z</dcterms:created>
  <dcterms:modified xsi:type="dcterms:W3CDTF">2020-07-27T20:52:20Z</dcterms:modified>
</cp:coreProperties>
</file>